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K Grotesk Light" charset="1" panose="00000400000000000000"/>
      <p:regular r:id="rId18"/>
    </p:embeddedFont>
    <p:embeddedFont>
      <p:font typeface="Noto Serif" charset="1" panose="02020600060500020200"/>
      <p:regular r:id="rId19"/>
    </p:embeddedFont>
    <p:embeddedFont>
      <p:font typeface="HK Grotesk" charset="1" panose="00000500000000000000"/>
      <p:regular r:id="rId20"/>
    </p:embeddedFont>
    <p:embeddedFont>
      <p:font typeface="Open Sans Bold" charset="1" panose="020B0806030504020204"/>
      <p:regular r:id="rId21"/>
    </p:embeddedFont>
    <p:embeddedFont>
      <p:font typeface="Noto Serif Bold Italics" charset="1" panose="02020800060500090200"/>
      <p:regular r:id="rId22"/>
    </p:embeddedFont>
    <p:embeddedFont>
      <p:font typeface="HK Grotesk Bold" charset="1" panose="00000800000000000000"/>
      <p:regular r:id="rId23"/>
    </p:embeddedFont>
    <p:embeddedFont>
      <p:font typeface="Noto Serif Bold" charset="1" panose="02020800060500020200"/>
      <p:regular r:id="rId24"/>
    </p:embeddedFont>
    <p:embeddedFont>
      <p:font typeface="Open Sans" charset="1" panose="020B0606030504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7.jpe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2891" y="4574080"/>
            <a:ext cx="16101272" cy="5314220"/>
            <a:chOff x="0" y="0"/>
            <a:chExt cx="21468362" cy="708562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261" r="0" b="4261"/>
            <a:stretch>
              <a:fillRect/>
            </a:stretch>
          </p:blipFill>
          <p:spPr>
            <a:xfrm flipH="false" flipV="false">
              <a:off x="7697987" y="0"/>
              <a:ext cx="13770375" cy="7085627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414" t="0" r="1414" b="0"/>
            <a:stretch>
              <a:fillRect/>
            </a:stretch>
          </p:blipFill>
          <p:spPr>
            <a:xfrm flipH="false" flipV="false">
              <a:off x="0" y="0"/>
              <a:ext cx="6885187" cy="708562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9144000" y="3412256"/>
            <a:ext cx="8840162" cy="818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6"/>
              </a:lnSpc>
            </a:pPr>
            <a:r>
              <a:rPr lang="en-US" sz="239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Alp</a:t>
            </a:r>
            <a:r>
              <a:rPr lang="en-US" sz="239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Eren Aydin, Alexander Mateides, Samuel Luis Štúber, Amalia Vinciunaite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82891" y="1115845"/>
            <a:ext cx="11047502" cy="2876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91"/>
              </a:lnSpc>
            </a:pPr>
            <a:r>
              <a:rPr lang="en-US" sz="7491">
                <a:solidFill>
                  <a:srgbClr val="FFFFFF"/>
                </a:solidFill>
                <a:latin typeface="Noto Serif"/>
                <a:ea typeface="Noto Serif"/>
                <a:cs typeface="Noto Serif"/>
                <a:sym typeface="Noto Serif"/>
              </a:rPr>
              <a:t>Allp</a:t>
            </a:r>
            <a:r>
              <a:rPr lang="en-US" sz="7491">
                <a:solidFill>
                  <a:srgbClr val="FFFFFF"/>
                </a:solidFill>
                <a:latin typeface="Noto Serif"/>
                <a:ea typeface="Noto Serif"/>
                <a:cs typeface="Noto Serif"/>
                <a:sym typeface="Noto Serif"/>
              </a:rPr>
              <a:t>ueli:</a:t>
            </a:r>
            <a:r>
              <a:rPr lang="en-US" sz="7491">
                <a:solidFill>
                  <a:srgbClr val="FFFFFF"/>
                </a:solidFill>
                <a:latin typeface="Noto Serif"/>
                <a:ea typeface="Noto Serif"/>
                <a:cs typeface="Noto Serif"/>
                <a:sym typeface="Noto Serif"/>
              </a:rPr>
              <a:t> Real-Time AI Emergency Detection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4056" y="3563082"/>
            <a:ext cx="509289" cy="42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31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1D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623643" y="914400"/>
            <a:ext cx="16471438" cy="110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83"/>
              </a:lnSpc>
              <a:spcBef>
                <a:spcPct val="0"/>
              </a:spcBef>
            </a:pPr>
            <a:r>
              <a:rPr lang="en-US" b="true" sz="6559">
                <a:solidFill>
                  <a:srgbClr val="F1F1F1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Next </a:t>
            </a:r>
            <a:r>
              <a:rPr lang="en-US" b="true" sz="6559">
                <a:solidFill>
                  <a:srgbClr val="F1F1F1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steps &amp; Improvements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22614" y="4247176"/>
            <a:ext cx="13647335" cy="416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1629" indent="-435814" lvl="1">
              <a:lnSpc>
                <a:spcPts val="4037"/>
              </a:lnSpc>
              <a:buFont typeface="Arial"/>
              <a:buChar char="•"/>
            </a:pPr>
            <a:r>
              <a:rPr lang="en-US" sz="4037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Use data from dedicated sensors (geolocation, velocity) instead of using video for estimation</a:t>
            </a:r>
          </a:p>
          <a:p>
            <a:pPr algn="l" marL="1743257" indent="-581086" lvl="2">
              <a:lnSpc>
                <a:spcPts val="4037"/>
              </a:lnSpc>
              <a:buFont typeface="Arial"/>
              <a:buChar char="⚬"/>
            </a:pPr>
            <a:r>
              <a:rPr lang="en-US" sz="4037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More accurate results</a:t>
            </a:r>
          </a:p>
          <a:p>
            <a:pPr algn="l" marL="1743257" indent="-581086" lvl="2">
              <a:lnSpc>
                <a:spcPts val="4037"/>
              </a:lnSpc>
              <a:buFont typeface="Arial"/>
              <a:buChar char="⚬"/>
            </a:pPr>
            <a:r>
              <a:rPr lang="en-US" sz="4037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Saves time for analysis</a:t>
            </a:r>
          </a:p>
          <a:p>
            <a:pPr algn="l" marL="871629" indent="-435814" lvl="1">
              <a:lnSpc>
                <a:spcPts val="4037"/>
              </a:lnSpc>
              <a:buFont typeface="Arial"/>
              <a:buChar char="•"/>
            </a:pPr>
            <a:r>
              <a:rPr lang="en-US" sz="4037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Implement real-time streaming/analysis</a:t>
            </a:r>
          </a:p>
          <a:p>
            <a:pPr algn="l" marL="871629" indent="-435814" lvl="1">
              <a:lnSpc>
                <a:spcPts val="4037"/>
              </a:lnSpc>
              <a:buFont typeface="Arial"/>
              <a:buChar char="•"/>
            </a:pPr>
            <a:r>
              <a:rPr lang="en-US" sz="4037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Improve GUI and features (report, organizing events)</a:t>
            </a:r>
          </a:p>
          <a:p>
            <a:pPr algn="l" marL="871629" indent="-435814" lvl="1">
              <a:lnSpc>
                <a:spcPts val="4037"/>
              </a:lnSpc>
              <a:buFont typeface="Arial"/>
              <a:buChar char="•"/>
            </a:pPr>
            <a:r>
              <a:rPr lang="en-US" sz="4037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Add face/car plate blurring to protect privacy</a:t>
            </a:r>
          </a:p>
          <a:p>
            <a:pPr algn="l" marL="871629" indent="-435814" lvl="1">
              <a:lnSpc>
                <a:spcPts val="4037"/>
              </a:lnSpc>
              <a:spcBef>
                <a:spcPct val="0"/>
              </a:spcBef>
              <a:buFont typeface="Arial"/>
              <a:buChar char="•"/>
            </a:pPr>
            <a:r>
              <a:rPr lang="en-US" sz="4037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Optionally allow non-public vehicles to join the program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4056" y="8829411"/>
            <a:ext cx="509289" cy="42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99"/>
              </a:lnSpc>
            </a:pPr>
            <a:r>
              <a:rPr lang="en-US" sz="3199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3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734060" y="0"/>
            <a:ext cx="4124863" cy="5246370"/>
            <a:chOff x="0" y="0"/>
            <a:chExt cx="4960620" cy="63093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" y="7620"/>
              <a:ext cx="4947920" cy="6295390"/>
            </a:xfrm>
            <a:custGeom>
              <a:avLst/>
              <a:gdLst/>
              <a:ahLst/>
              <a:cxnLst/>
              <a:rect r="r" b="b" t="t" l="l"/>
              <a:pathLst>
                <a:path h="6295390" w="4947920">
                  <a:moveTo>
                    <a:pt x="768350" y="0"/>
                  </a:moveTo>
                  <a:lnTo>
                    <a:pt x="4947920" y="560070"/>
                  </a:lnTo>
                  <a:lnTo>
                    <a:pt x="4179570" y="6295390"/>
                  </a:lnTo>
                  <a:lnTo>
                    <a:pt x="0" y="5735320"/>
                  </a:lnTo>
                  <a:lnTo>
                    <a:pt x="768350" y="0"/>
                  </a:lnTo>
                  <a:close/>
                </a:path>
              </a:pathLst>
            </a:custGeom>
            <a:blipFill>
              <a:blip r:embed="rId2"/>
              <a:stretch>
                <a:fillRect l="-26423" t="0" r="-57972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0620" cy="6309360"/>
            </a:xfrm>
            <a:custGeom>
              <a:avLst/>
              <a:gdLst/>
              <a:ahLst/>
              <a:cxnLst/>
              <a:rect r="r" b="b" t="t" l="l"/>
              <a:pathLst>
                <a:path h="6309360" w="4960620">
                  <a:moveTo>
                    <a:pt x="4191000" y="6309360"/>
                  </a:moveTo>
                  <a:lnTo>
                    <a:pt x="4184650" y="6308090"/>
                  </a:lnTo>
                  <a:lnTo>
                    <a:pt x="0" y="5748020"/>
                  </a:lnTo>
                  <a:lnTo>
                    <a:pt x="1270" y="5741670"/>
                  </a:lnTo>
                  <a:lnTo>
                    <a:pt x="769620" y="0"/>
                  </a:lnTo>
                  <a:lnTo>
                    <a:pt x="775970" y="1270"/>
                  </a:lnTo>
                  <a:lnTo>
                    <a:pt x="4960620" y="561340"/>
                  </a:lnTo>
                  <a:lnTo>
                    <a:pt x="4959350" y="567690"/>
                  </a:lnTo>
                  <a:lnTo>
                    <a:pt x="4191000" y="6309360"/>
                  </a:lnTo>
                  <a:close/>
                  <a:moveTo>
                    <a:pt x="13970" y="5737860"/>
                  </a:moveTo>
                  <a:lnTo>
                    <a:pt x="4180840" y="6295390"/>
                  </a:lnTo>
                  <a:lnTo>
                    <a:pt x="4946650" y="571500"/>
                  </a:lnTo>
                  <a:lnTo>
                    <a:pt x="779780" y="13970"/>
                  </a:lnTo>
                  <a:lnTo>
                    <a:pt x="13970" y="5737860"/>
                  </a:lnTo>
                  <a:close/>
                </a:path>
              </a:pathLst>
            </a:custGeom>
            <a:solidFill>
              <a:srgbClr val="2E1E23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2537020">
            <a:off x="-1790279" y="4065806"/>
            <a:ext cx="11538875" cy="10384988"/>
          </a:xfrm>
          <a:custGeom>
            <a:avLst/>
            <a:gdLst/>
            <a:ahLst/>
            <a:cxnLst/>
            <a:rect r="r" b="b" t="t" l="l"/>
            <a:pathLst>
              <a:path h="10384988" w="11538875">
                <a:moveTo>
                  <a:pt x="0" y="0"/>
                </a:moveTo>
                <a:lnTo>
                  <a:pt x="11538876" y="0"/>
                </a:lnTo>
                <a:lnTo>
                  <a:pt x="11538876" y="10384988"/>
                </a:lnTo>
                <a:lnTo>
                  <a:pt x="0" y="103849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-1284887">
            <a:off x="7777134" y="4216320"/>
            <a:ext cx="4395765" cy="5721228"/>
            <a:chOff x="0" y="0"/>
            <a:chExt cx="4725670" cy="61506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4711700" cy="6137910"/>
            </a:xfrm>
            <a:custGeom>
              <a:avLst/>
              <a:gdLst/>
              <a:ahLst/>
              <a:cxnLst/>
              <a:rect r="r" b="b" t="t" l="l"/>
              <a:pathLst>
                <a:path h="6137910" w="4711700">
                  <a:moveTo>
                    <a:pt x="0" y="373380"/>
                  </a:moveTo>
                  <a:lnTo>
                    <a:pt x="4199890" y="0"/>
                  </a:lnTo>
                  <a:lnTo>
                    <a:pt x="4711700" y="5764530"/>
                  </a:lnTo>
                  <a:lnTo>
                    <a:pt x="513080" y="6137910"/>
                  </a:lnTo>
                  <a:lnTo>
                    <a:pt x="0" y="373380"/>
                  </a:lnTo>
                  <a:close/>
                </a:path>
              </a:pathLst>
            </a:custGeom>
            <a:blipFill>
              <a:blip r:embed="rId5"/>
              <a:stretch>
                <a:fillRect l="-80596" t="0" r="-80596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25670" cy="6150610"/>
            </a:xfrm>
            <a:custGeom>
              <a:avLst/>
              <a:gdLst/>
              <a:ahLst/>
              <a:cxnLst/>
              <a:rect r="r" b="b" t="t" l="l"/>
              <a:pathLst>
                <a:path h="6150610" w="4725670">
                  <a:moveTo>
                    <a:pt x="513080" y="6150610"/>
                  </a:moveTo>
                  <a:lnTo>
                    <a:pt x="513080" y="6144260"/>
                  </a:lnTo>
                  <a:lnTo>
                    <a:pt x="0" y="374650"/>
                  </a:lnTo>
                  <a:lnTo>
                    <a:pt x="6350" y="374650"/>
                  </a:lnTo>
                  <a:lnTo>
                    <a:pt x="4212590" y="0"/>
                  </a:lnTo>
                  <a:lnTo>
                    <a:pt x="4212590" y="6350"/>
                  </a:lnTo>
                  <a:lnTo>
                    <a:pt x="4725670" y="5775960"/>
                  </a:lnTo>
                  <a:lnTo>
                    <a:pt x="4719320" y="5775960"/>
                  </a:lnTo>
                  <a:lnTo>
                    <a:pt x="513080" y="6150610"/>
                  </a:lnTo>
                  <a:close/>
                  <a:moveTo>
                    <a:pt x="13970" y="386080"/>
                  </a:moveTo>
                  <a:lnTo>
                    <a:pt x="524510" y="6137910"/>
                  </a:lnTo>
                  <a:lnTo>
                    <a:pt x="4711700" y="5765800"/>
                  </a:lnTo>
                  <a:lnTo>
                    <a:pt x="4201160" y="13970"/>
                  </a:lnTo>
                  <a:lnTo>
                    <a:pt x="13970" y="386080"/>
                  </a:lnTo>
                  <a:close/>
                </a:path>
              </a:pathLst>
            </a:custGeom>
            <a:solidFill>
              <a:srgbClr val="F1F1F1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979939" y="4299654"/>
            <a:ext cx="4267710" cy="5554560"/>
            <a:chOff x="0" y="0"/>
            <a:chExt cx="4725670" cy="61506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4711700" cy="6137910"/>
            </a:xfrm>
            <a:custGeom>
              <a:avLst/>
              <a:gdLst/>
              <a:ahLst/>
              <a:cxnLst/>
              <a:rect r="r" b="b" t="t" l="l"/>
              <a:pathLst>
                <a:path h="6137910" w="4711700">
                  <a:moveTo>
                    <a:pt x="0" y="373380"/>
                  </a:moveTo>
                  <a:lnTo>
                    <a:pt x="4199890" y="0"/>
                  </a:lnTo>
                  <a:lnTo>
                    <a:pt x="4711700" y="5764530"/>
                  </a:lnTo>
                  <a:lnTo>
                    <a:pt x="513080" y="6137910"/>
                  </a:lnTo>
                  <a:lnTo>
                    <a:pt x="0" y="373380"/>
                  </a:lnTo>
                  <a:close/>
                </a:path>
              </a:pathLst>
            </a:custGeom>
            <a:blipFill>
              <a:blip r:embed="rId6"/>
              <a:stretch>
                <a:fillRect l="0" t="0" r="-65684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25670" cy="6150610"/>
            </a:xfrm>
            <a:custGeom>
              <a:avLst/>
              <a:gdLst/>
              <a:ahLst/>
              <a:cxnLst/>
              <a:rect r="r" b="b" t="t" l="l"/>
              <a:pathLst>
                <a:path h="6150610" w="4725670">
                  <a:moveTo>
                    <a:pt x="513080" y="6150610"/>
                  </a:moveTo>
                  <a:lnTo>
                    <a:pt x="513080" y="6144260"/>
                  </a:lnTo>
                  <a:lnTo>
                    <a:pt x="0" y="374650"/>
                  </a:lnTo>
                  <a:lnTo>
                    <a:pt x="6350" y="374650"/>
                  </a:lnTo>
                  <a:lnTo>
                    <a:pt x="4212590" y="0"/>
                  </a:lnTo>
                  <a:lnTo>
                    <a:pt x="4212590" y="6350"/>
                  </a:lnTo>
                  <a:lnTo>
                    <a:pt x="4725670" y="5775960"/>
                  </a:lnTo>
                  <a:lnTo>
                    <a:pt x="4719320" y="5775960"/>
                  </a:lnTo>
                  <a:lnTo>
                    <a:pt x="513080" y="6150610"/>
                  </a:lnTo>
                  <a:close/>
                  <a:moveTo>
                    <a:pt x="13970" y="386080"/>
                  </a:moveTo>
                  <a:lnTo>
                    <a:pt x="524510" y="6137910"/>
                  </a:lnTo>
                  <a:lnTo>
                    <a:pt x="4711700" y="5765800"/>
                  </a:lnTo>
                  <a:lnTo>
                    <a:pt x="4201160" y="13970"/>
                  </a:lnTo>
                  <a:lnTo>
                    <a:pt x="13970" y="386080"/>
                  </a:lnTo>
                  <a:close/>
                </a:path>
              </a:pathLst>
            </a:custGeom>
            <a:solidFill>
              <a:srgbClr val="2E1E23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2124709">
            <a:off x="9402323" y="-419929"/>
            <a:ext cx="4395765" cy="5721228"/>
            <a:chOff x="0" y="0"/>
            <a:chExt cx="4725670" cy="61506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4711700" cy="6137910"/>
            </a:xfrm>
            <a:custGeom>
              <a:avLst/>
              <a:gdLst/>
              <a:ahLst/>
              <a:cxnLst/>
              <a:rect r="r" b="b" t="t" l="l"/>
              <a:pathLst>
                <a:path h="6137910" w="4711700">
                  <a:moveTo>
                    <a:pt x="0" y="373380"/>
                  </a:moveTo>
                  <a:lnTo>
                    <a:pt x="4199890" y="0"/>
                  </a:lnTo>
                  <a:lnTo>
                    <a:pt x="4711700" y="5764530"/>
                  </a:lnTo>
                  <a:lnTo>
                    <a:pt x="513080" y="6137910"/>
                  </a:lnTo>
                  <a:lnTo>
                    <a:pt x="0" y="373380"/>
                  </a:lnTo>
                  <a:close/>
                </a:path>
              </a:pathLst>
            </a:custGeom>
            <a:blipFill>
              <a:blip r:embed="rId7"/>
              <a:stretch>
                <a:fillRect l="-537" t="0" r="-7432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670" cy="6150610"/>
            </a:xfrm>
            <a:custGeom>
              <a:avLst/>
              <a:gdLst/>
              <a:ahLst/>
              <a:cxnLst/>
              <a:rect r="r" b="b" t="t" l="l"/>
              <a:pathLst>
                <a:path h="6150610" w="4725670">
                  <a:moveTo>
                    <a:pt x="513080" y="6150610"/>
                  </a:moveTo>
                  <a:lnTo>
                    <a:pt x="513080" y="6144260"/>
                  </a:lnTo>
                  <a:lnTo>
                    <a:pt x="0" y="374650"/>
                  </a:lnTo>
                  <a:lnTo>
                    <a:pt x="6350" y="374650"/>
                  </a:lnTo>
                  <a:lnTo>
                    <a:pt x="4212590" y="0"/>
                  </a:lnTo>
                  <a:lnTo>
                    <a:pt x="4212590" y="6350"/>
                  </a:lnTo>
                  <a:lnTo>
                    <a:pt x="4725670" y="5775960"/>
                  </a:lnTo>
                  <a:lnTo>
                    <a:pt x="4719320" y="5775960"/>
                  </a:lnTo>
                  <a:lnTo>
                    <a:pt x="513080" y="6150610"/>
                  </a:lnTo>
                  <a:close/>
                  <a:moveTo>
                    <a:pt x="13970" y="386080"/>
                  </a:moveTo>
                  <a:lnTo>
                    <a:pt x="524510" y="6137910"/>
                  </a:lnTo>
                  <a:lnTo>
                    <a:pt x="4711700" y="5765800"/>
                  </a:lnTo>
                  <a:lnTo>
                    <a:pt x="4201160" y="13970"/>
                  </a:lnTo>
                  <a:lnTo>
                    <a:pt x="13970" y="386080"/>
                  </a:lnTo>
                  <a:close/>
                </a:path>
              </a:pathLst>
            </a:custGeom>
            <a:solidFill>
              <a:srgbClr val="F1F1F1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5993004" y="5616782"/>
            <a:ext cx="509289" cy="42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3199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11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754155"/>
            <a:ext cx="3726657" cy="156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1F1F1"/>
                </a:solidFill>
                <a:latin typeface="Noto Serif Bold"/>
                <a:ea typeface="Noto Serif Bold"/>
                <a:cs typeface="Noto Serif Bold"/>
                <a:sym typeface="Noto Serif Bold"/>
              </a:rPr>
              <a:t>Result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47644" y="5160645"/>
            <a:ext cx="7327373" cy="787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9098" indent="-499549" lvl="1">
              <a:lnSpc>
                <a:spcPts val="6478"/>
              </a:lnSpc>
              <a:buFont typeface="Arial"/>
              <a:buChar char="•"/>
            </a:pPr>
            <a:r>
              <a:rPr lang="en-US" sz="4627" u="sng">
                <a:solidFill>
                  <a:srgbClr val="F1F1F1"/>
                </a:solidFill>
                <a:latin typeface="Open Sans"/>
                <a:ea typeface="Open Sans"/>
                <a:cs typeface="Open Sans"/>
                <a:sym typeface="Open Sans"/>
              </a:rPr>
              <a:t>APP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142662" y="-2804791"/>
            <a:ext cx="5611257" cy="15896581"/>
          </a:xfrm>
          <a:custGeom>
            <a:avLst/>
            <a:gdLst/>
            <a:ahLst/>
            <a:cxnLst/>
            <a:rect r="r" b="b" t="t" l="l"/>
            <a:pathLst>
              <a:path h="15896581" w="5611257">
                <a:moveTo>
                  <a:pt x="0" y="0"/>
                </a:moveTo>
                <a:lnTo>
                  <a:pt x="5611257" y="0"/>
                </a:lnTo>
                <a:lnTo>
                  <a:pt x="5611257" y="15896582"/>
                </a:lnTo>
                <a:lnTo>
                  <a:pt x="0" y="15896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281" t="0" r="-3428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43957" y="4603796"/>
            <a:ext cx="13917788" cy="1260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3"/>
              </a:lnSpc>
            </a:pPr>
            <a:r>
              <a:rPr lang="en-US" sz="9493">
                <a:solidFill>
                  <a:srgbClr val="F1F1F1"/>
                </a:solidFill>
                <a:latin typeface="Noto Serif"/>
                <a:ea typeface="Noto Serif"/>
                <a:cs typeface="Noto Serif"/>
                <a:sym typeface="Noto Serif"/>
              </a:rPr>
              <a:t>Thank you for listening!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50011" y="1085850"/>
            <a:ext cx="509289" cy="42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3199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12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66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30423" y="991900"/>
            <a:ext cx="4128877" cy="8303200"/>
          </a:xfrm>
          <a:custGeom>
            <a:avLst/>
            <a:gdLst/>
            <a:ahLst/>
            <a:cxnLst/>
            <a:rect r="r" b="b" t="t" l="l"/>
            <a:pathLst>
              <a:path h="8303200" w="4128877">
                <a:moveTo>
                  <a:pt x="0" y="0"/>
                </a:moveTo>
                <a:lnTo>
                  <a:pt x="4128877" y="0"/>
                </a:lnTo>
                <a:lnTo>
                  <a:pt x="4128877" y="8303200"/>
                </a:lnTo>
                <a:lnTo>
                  <a:pt x="0" y="8303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-17033" t="0" r="-1703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970049" y="4957630"/>
            <a:ext cx="509289" cy="42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99"/>
              </a:lnSpc>
            </a:pPr>
            <a:r>
              <a:rPr lang="en-US" sz="3199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4430" y="745389"/>
            <a:ext cx="8102129" cy="2401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8"/>
              </a:lnSpc>
            </a:pPr>
            <a:r>
              <a:rPr lang="en-US" sz="9208">
                <a:solidFill>
                  <a:srgbClr val="F1F1F1"/>
                </a:solidFill>
                <a:latin typeface="Noto Serif"/>
                <a:ea typeface="Noto Serif"/>
                <a:cs typeface="Noto Serif"/>
                <a:sym typeface="Noto Serif"/>
              </a:rPr>
              <a:t>Our business proposal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54529" y="7094355"/>
            <a:ext cx="7024061" cy="94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0828" indent="-300414" lvl="1">
              <a:lnSpc>
                <a:spcPts val="3896"/>
              </a:lnSpc>
              <a:buFont typeface="Arial"/>
              <a:buChar char="•"/>
            </a:pPr>
            <a:r>
              <a:rPr lang="en-US" sz="2782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He</a:t>
            </a:r>
            <a:r>
              <a:rPr lang="en-US" sz="2782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lps emergency services respond faster while protecting passenger privacy.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473458"/>
            <a:ext cx="6758514" cy="91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8113" indent="-289056" lvl="1">
              <a:lnSpc>
                <a:spcPts val="3748"/>
              </a:lnSpc>
              <a:buFont typeface="Arial"/>
              <a:buChar char="•"/>
            </a:pPr>
            <a:r>
              <a:rPr lang="en-US" sz="2677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M</a:t>
            </a:r>
            <a:r>
              <a:rPr lang="en-US" sz="2677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onitors public transport dashcams to detect emergencies in real-time.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333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89136" y="5002841"/>
            <a:ext cx="17314457" cy="53138"/>
          </a:xfrm>
          <a:prstGeom prst="rect">
            <a:avLst/>
          </a:prstGeom>
          <a:solidFill>
            <a:srgbClr val="F1F1F1"/>
          </a:solidFill>
        </p:spPr>
      </p:sp>
      <p:sp>
        <p:nvSpPr>
          <p:cNvPr name="AutoShape 3" id="3"/>
          <p:cNvSpPr/>
          <p:nvPr/>
        </p:nvSpPr>
        <p:spPr>
          <a:xfrm rot="0">
            <a:off x="1389136" y="5002841"/>
            <a:ext cx="65669" cy="337852"/>
          </a:xfrm>
          <a:prstGeom prst="rect">
            <a:avLst/>
          </a:prstGeom>
          <a:solidFill>
            <a:srgbClr val="F1F1F1"/>
          </a:solidFill>
        </p:spPr>
      </p:sp>
      <p:sp>
        <p:nvSpPr>
          <p:cNvPr name="AutoShape 4" id="4"/>
          <p:cNvSpPr/>
          <p:nvPr/>
        </p:nvSpPr>
        <p:spPr>
          <a:xfrm rot="0">
            <a:off x="5727356" y="5002841"/>
            <a:ext cx="65669" cy="337852"/>
          </a:xfrm>
          <a:prstGeom prst="rect">
            <a:avLst/>
          </a:prstGeom>
          <a:solidFill>
            <a:srgbClr val="F1F1F1"/>
          </a:solidFill>
        </p:spPr>
      </p:sp>
      <p:sp>
        <p:nvSpPr>
          <p:cNvPr name="AutoShape 5" id="5"/>
          <p:cNvSpPr/>
          <p:nvPr/>
        </p:nvSpPr>
        <p:spPr>
          <a:xfrm rot="0">
            <a:off x="9465275" y="5002841"/>
            <a:ext cx="65669" cy="337852"/>
          </a:xfrm>
          <a:prstGeom prst="rect">
            <a:avLst/>
          </a:prstGeom>
          <a:solidFill>
            <a:srgbClr val="F1F1F1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389136" y="5598573"/>
            <a:ext cx="250205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CITY SERVICES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9136" y="1901629"/>
            <a:ext cx="9821428" cy="128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>
                <a:solidFill>
                  <a:srgbClr val="F1F1F1"/>
                </a:solidFill>
                <a:latin typeface="Noto Serif"/>
                <a:ea typeface="Noto Serif"/>
                <a:cs typeface="Noto Serif"/>
                <a:sym typeface="Noto Serif"/>
              </a:rPr>
              <a:t>Who can use it?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27356" y="5631593"/>
            <a:ext cx="2502050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EMERGENCY SERVICES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65275" y="5631593"/>
            <a:ext cx="250205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DAILY USE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50011" y="2266305"/>
            <a:ext cx="509289" cy="42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99"/>
              </a:lnSpc>
            </a:pPr>
            <a:r>
              <a:rPr lang="en-US" sz="3199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A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883922"/>
            <a:ext cx="5820972" cy="4210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2"/>
              </a:lnSpc>
            </a:pPr>
            <a:r>
              <a:rPr lang="en-US" sz="10852">
                <a:solidFill>
                  <a:srgbClr val="F1F1F1"/>
                </a:solidFill>
                <a:latin typeface="Noto Serif"/>
                <a:ea typeface="Noto Serif"/>
                <a:cs typeface="Noto Serif"/>
                <a:sym typeface="Noto Serif"/>
              </a:rPr>
              <a:t>How does it work?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85850"/>
            <a:ext cx="509289" cy="42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3199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04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634453" y="529137"/>
            <a:ext cx="7656446" cy="9228727"/>
            <a:chOff x="0" y="0"/>
            <a:chExt cx="10208594" cy="123049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22179" cy="2023198"/>
            </a:xfrm>
            <a:custGeom>
              <a:avLst/>
              <a:gdLst/>
              <a:ahLst/>
              <a:cxnLst/>
              <a:rect r="r" b="b" t="t" l="l"/>
              <a:pathLst>
                <a:path h="2023198" w="2322179">
                  <a:moveTo>
                    <a:pt x="0" y="0"/>
                  </a:moveTo>
                  <a:lnTo>
                    <a:pt x="2322179" y="0"/>
                  </a:lnTo>
                  <a:lnTo>
                    <a:pt x="2322179" y="2023198"/>
                  </a:lnTo>
                  <a:lnTo>
                    <a:pt x="0" y="2023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613378" y="1597634"/>
              <a:ext cx="992288" cy="1179540"/>
            </a:xfrm>
            <a:custGeom>
              <a:avLst/>
              <a:gdLst/>
              <a:ahLst/>
              <a:cxnLst/>
              <a:rect r="r" b="b" t="t" l="l"/>
              <a:pathLst>
                <a:path h="1179540" w="992288">
                  <a:moveTo>
                    <a:pt x="0" y="0"/>
                  </a:moveTo>
                  <a:lnTo>
                    <a:pt x="992287" y="0"/>
                  </a:lnTo>
                  <a:lnTo>
                    <a:pt x="992287" y="1179539"/>
                  </a:lnTo>
                  <a:lnTo>
                    <a:pt x="0" y="1179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109521" y="1793989"/>
              <a:ext cx="2256952" cy="1966370"/>
            </a:xfrm>
            <a:custGeom>
              <a:avLst/>
              <a:gdLst/>
              <a:ahLst/>
              <a:cxnLst/>
              <a:rect r="r" b="b" t="t" l="l"/>
              <a:pathLst>
                <a:path h="1966370" w="2256952">
                  <a:moveTo>
                    <a:pt x="0" y="0"/>
                  </a:moveTo>
                  <a:lnTo>
                    <a:pt x="2256953" y="0"/>
                  </a:lnTo>
                  <a:lnTo>
                    <a:pt x="2256953" y="1966369"/>
                  </a:lnTo>
                  <a:lnTo>
                    <a:pt x="0" y="19663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8258060" y="4313552"/>
              <a:ext cx="1247547" cy="468907"/>
            </a:xfrm>
            <a:custGeom>
              <a:avLst/>
              <a:gdLst/>
              <a:ahLst/>
              <a:cxnLst/>
              <a:rect r="r" b="b" t="t" l="l"/>
              <a:pathLst>
                <a:path h="468907" w="1247547">
                  <a:moveTo>
                    <a:pt x="0" y="0"/>
                  </a:moveTo>
                  <a:lnTo>
                    <a:pt x="1247547" y="0"/>
                  </a:lnTo>
                  <a:lnTo>
                    <a:pt x="1247547" y="468907"/>
                  </a:lnTo>
                  <a:lnTo>
                    <a:pt x="0" y="468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677676" y="3573013"/>
              <a:ext cx="2525847" cy="2200644"/>
            </a:xfrm>
            <a:custGeom>
              <a:avLst/>
              <a:gdLst/>
              <a:ahLst/>
              <a:cxnLst/>
              <a:rect r="r" b="b" t="t" l="l"/>
              <a:pathLst>
                <a:path h="2200644" w="2525847">
                  <a:moveTo>
                    <a:pt x="0" y="0"/>
                  </a:moveTo>
                  <a:lnTo>
                    <a:pt x="2525847" y="0"/>
                  </a:lnTo>
                  <a:lnTo>
                    <a:pt x="2525847" y="2200644"/>
                  </a:lnTo>
                  <a:lnTo>
                    <a:pt x="0" y="2200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8823067" y="3782871"/>
              <a:ext cx="117533" cy="530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3"/>
                </a:lnSpc>
              </a:pPr>
              <a:r>
                <a:rPr lang="en-US" b="true" sz="2424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!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5093448" y="6384754"/>
              <a:ext cx="1703002" cy="640096"/>
            </a:xfrm>
            <a:custGeom>
              <a:avLst/>
              <a:gdLst/>
              <a:ahLst/>
              <a:cxnLst/>
              <a:rect r="r" b="b" t="t" l="l"/>
              <a:pathLst>
                <a:path h="640096" w="1703002">
                  <a:moveTo>
                    <a:pt x="0" y="0"/>
                  </a:moveTo>
                  <a:lnTo>
                    <a:pt x="1703003" y="0"/>
                  </a:lnTo>
                  <a:lnTo>
                    <a:pt x="1703003" y="640096"/>
                  </a:lnTo>
                  <a:lnTo>
                    <a:pt x="0" y="640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649556" y="5797389"/>
              <a:ext cx="2590787" cy="2257223"/>
            </a:xfrm>
            <a:custGeom>
              <a:avLst/>
              <a:gdLst/>
              <a:ahLst/>
              <a:cxnLst/>
              <a:rect r="r" b="b" t="t" l="l"/>
              <a:pathLst>
                <a:path h="2257223" w="2590787">
                  <a:moveTo>
                    <a:pt x="0" y="0"/>
                  </a:moveTo>
                  <a:lnTo>
                    <a:pt x="2590787" y="0"/>
                  </a:lnTo>
                  <a:lnTo>
                    <a:pt x="2590787" y="2257223"/>
                  </a:lnTo>
                  <a:lnTo>
                    <a:pt x="0" y="2257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4467286" y="6226264"/>
              <a:ext cx="1016447" cy="1208258"/>
            </a:xfrm>
            <a:custGeom>
              <a:avLst/>
              <a:gdLst/>
              <a:ahLst/>
              <a:cxnLst/>
              <a:rect r="r" b="b" t="t" l="l"/>
              <a:pathLst>
                <a:path h="1208258" w="1016447">
                  <a:moveTo>
                    <a:pt x="0" y="0"/>
                  </a:moveTo>
                  <a:lnTo>
                    <a:pt x="1016447" y="0"/>
                  </a:lnTo>
                  <a:lnTo>
                    <a:pt x="1016447" y="1208258"/>
                  </a:lnTo>
                  <a:lnTo>
                    <a:pt x="0" y="1208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322179" y="8521089"/>
              <a:ext cx="1611279" cy="1915339"/>
            </a:xfrm>
            <a:custGeom>
              <a:avLst/>
              <a:gdLst/>
              <a:ahLst/>
              <a:cxnLst/>
              <a:rect r="r" b="b" t="t" l="l"/>
              <a:pathLst>
                <a:path h="1915339" w="1611279">
                  <a:moveTo>
                    <a:pt x="0" y="0"/>
                  </a:moveTo>
                  <a:lnTo>
                    <a:pt x="1611279" y="0"/>
                  </a:lnTo>
                  <a:lnTo>
                    <a:pt x="1611279" y="1915339"/>
                  </a:lnTo>
                  <a:lnTo>
                    <a:pt x="0" y="19153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3054064" y="8397264"/>
              <a:ext cx="309575" cy="1421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38"/>
                </a:lnSpc>
              </a:pPr>
              <a:r>
                <a:rPr lang="en-US" b="true" sz="6384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!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4989926" y="10718929"/>
              <a:ext cx="2354048" cy="1586040"/>
            </a:xfrm>
            <a:custGeom>
              <a:avLst/>
              <a:gdLst/>
              <a:ahLst/>
              <a:cxnLst/>
              <a:rect r="r" b="b" t="t" l="l"/>
              <a:pathLst>
                <a:path h="1586040" w="2354048">
                  <a:moveTo>
                    <a:pt x="0" y="0"/>
                  </a:moveTo>
                  <a:lnTo>
                    <a:pt x="2354048" y="0"/>
                  </a:lnTo>
                  <a:lnTo>
                    <a:pt x="2354048" y="1586040"/>
                  </a:lnTo>
                  <a:lnTo>
                    <a:pt x="0" y="1586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7" id="17"/>
            <p:cNvSpPr/>
            <p:nvPr/>
          </p:nvSpPr>
          <p:spPr>
            <a:xfrm>
              <a:off x="1744821" y="2023198"/>
              <a:ext cx="2422497" cy="1157374"/>
            </a:xfrm>
            <a:prstGeom prst="line">
              <a:avLst/>
            </a:prstGeom>
            <a:ln cap="flat" w="5405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>
              <a:off x="5317271" y="3765145"/>
              <a:ext cx="2422497" cy="1187395"/>
            </a:xfrm>
            <a:prstGeom prst="line">
              <a:avLst/>
            </a:prstGeom>
            <a:ln cap="flat" w="5405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9" id="19"/>
            <p:cNvSpPr/>
            <p:nvPr/>
          </p:nvSpPr>
          <p:spPr>
            <a:xfrm flipH="true">
              <a:off x="7267310" y="5644192"/>
              <a:ext cx="2356786" cy="1737065"/>
            </a:xfrm>
            <a:prstGeom prst="line">
              <a:avLst/>
            </a:prstGeom>
            <a:ln cap="flat" w="5405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V="true">
              <a:off x="3933458" y="8148401"/>
              <a:ext cx="1920357" cy="1060174"/>
            </a:xfrm>
            <a:prstGeom prst="line">
              <a:avLst/>
            </a:prstGeom>
            <a:ln cap="flat" w="5405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3118116" y="9812357"/>
              <a:ext cx="2496004" cy="1848016"/>
            </a:xfrm>
            <a:prstGeom prst="line">
              <a:avLst/>
            </a:prstGeom>
            <a:ln cap="flat" w="5405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D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106202"/>
            <a:ext cx="5148956" cy="128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>
                <a:solidFill>
                  <a:srgbClr val="F1F1F1"/>
                </a:solidFill>
                <a:latin typeface="Noto Serif"/>
                <a:ea typeface="Noto Serif"/>
                <a:cs typeface="Noto Serif"/>
                <a:sym typeface="Noto Serif"/>
              </a:rPr>
              <a:t>Why AI?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147654" y="2788408"/>
            <a:ext cx="9260343" cy="5072480"/>
            <a:chOff x="0" y="0"/>
            <a:chExt cx="12347124" cy="676330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829811"/>
              <a:ext cx="12347124" cy="579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7927" indent="-288963" lvl="1">
                <a:lnSpc>
                  <a:spcPts val="3747"/>
                </a:lnSpc>
                <a:buFont typeface="Arial"/>
                <a:buChar char="•"/>
              </a:pPr>
              <a:r>
                <a:rPr lang="en-US" sz="2676">
                  <a:solidFill>
                    <a:srgbClr val="F1F1F1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Allows fast analysis of great volumes of data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12347124" cy="666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8"/>
                </a:lnSpc>
              </a:pPr>
              <a:r>
                <a:rPr lang="en-US" sz="3006">
                  <a:solidFill>
                    <a:srgbClr val="F1F1F1"/>
                  </a:solidFill>
                  <a:latin typeface="Noto Serif"/>
                  <a:ea typeface="Noto Serif"/>
                  <a:cs typeface="Noto Serif"/>
                  <a:sym typeface="Noto Serif"/>
                </a:rPr>
                <a:t>SPEED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06924"/>
              <a:ext cx="12347124" cy="579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7925" indent="-288962" lvl="1">
                <a:lnSpc>
                  <a:spcPts val="3747"/>
                </a:lnSpc>
                <a:buFont typeface="Arial"/>
                <a:buChar char="•"/>
              </a:pPr>
              <a:r>
                <a:rPr lang="en-US" sz="2676">
                  <a:solidFill>
                    <a:srgbClr val="F1F1F1"/>
                  </a:solidFill>
                  <a:latin typeface="HK Grotesk"/>
                  <a:ea typeface="HK Grotesk"/>
                  <a:cs typeface="HK Grotesk"/>
                  <a:sym typeface="HK Grotesk"/>
                </a:rPr>
                <a:t>Delegates only the important actions to human operators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619962"/>
              <a:ext cx="12347124" cy="666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8"/>
                </a:lnSpc>
              </a:pPr>
              <a:r>
                <a:rPr lang="en-US" sz="3006">
                  <a:solidFill>
                    <a:srgbClr val="F1F1F1"/>
                  </a:solidFill>
                  <a:latin typeface="Noto Serif"/>
                  <a:ea typeface="Noto Serif"/>
                  <a:cs typeface="Noto Serif"/>
                  <a:sym typeface="Noto Serif"/>
                </a:rPr>
                <a:t>EFFICIENCY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184037"/>
              <a:ext cx="12347124" cy="579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7925" indent="-288962" lvl="1">
                <a:lnSpc>
                  <a:spcPts val="3747"/>
                </a:lnSpc>
                <a:buFont typeface="Arial"/>
                <a:buChar char="•"/>
              </a:pPr>
              <a:r>
                <a:rPr lang="en-US" sz="2676">
                  <a:solidFill>
                    <a:srgbClr val="F1F1F1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Can use historical data to update itself continuously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297075"/>
              <a:ext cx="12347124" cy="666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8"/>
                </a:lnSpc>
              </a:pPr>
              <a:r>
                <a:rPr lang="en-US" sz="3006">
                  <a:solidFill>
                    <a:srgbClr val="F1F1F1"/>
                  </a:solidFill>
                  <a:latin typeface="Noto Serif"/>
                  <a:ea typeface="Noto Serif"/>
                  <a:cs typeface="Noto Serif"/>
                  <a:sym typeface="Noto Serif"/>
                </a:rPr>
                <a:t>FUTURE IMPROVEMENT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085850"/>
            <a:ext cx="509289" cy="42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3199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A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6188" y="-733229"/>
            <a:ext cx="9524867" cy="8572380"/>
          </a:xfrm>
          <a:custGeom>
            <a:avLst/>
            <a:gdLst/>
            <a:ahLst/>
            <a:cxnLst/>
            <a:rect r="r" b="b" t="t" l="l"/>
            <a:pathLst>
              <a:path h="8572380" w="9524867">
                <a:moveTo>
                  <a:pt x="0" y="0"/>
                </a:moveTo>
                <a:lnTo>
                  <a:pt x="9524867" y="0"/>
                </a:lnTo>
                <a:lnTo>
                  <a:pt x="9524867" y="8572381"/>
                </a:lnTo>
                <a:lnTo>
                  <a:pt x="0" y="85723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808360">
            <a:off x="9099682" y="-2506606"/>
            <a:ext cx="9559639" cy="8603675"/>
          </a:xfrm>
          <a:custGeom>
            <a:avLst/>
            <a:gdLst/>
            <a:ahLst/>
            <a:cxnLst/>
            <a:rect r="r" b="b" t="t" l="l"/>
            <a:pathLst>
              <a:path h="8603675" w="9559639">
                <a:moveTo>
                  <a:pt x="0" y="0"/>
                </a:moveTo>
                <a:lnTo>
                  <a:pt x="9559639" y="0"/>
                </a:lnTo>
                <a:lnTo>
                  <a:pt x="9559639" y="8603675"/>
                </a:lnTo>
                <a:lnTo>
                  <a:pt x="0" y="8603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94547" y="5576484"/>
            <a:ext cx="4524698" cy="1318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5"/>
              </a:lnSpc>
            </a:pPr>
            <a:r>
              <a:rPr lang="en-US" sz="2568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Time to analyze the video (5-10 minutes for short segment) made iteration difficult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49371" y="5583022"/>
            <a:ext cx="5243122" cy="132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57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We didn’t manage to consistently detect vehicle lane for speed estimation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50011" y="8829575"/>
            <a:ext cx="509289" cy="42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99"/>
              </a:lnSpc>
            </a:pPr>
            <a:r>
              <a:rPr lang="en-US" sz="31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19245" y="1235783"/>
            <a:ext cx="6001005" cy="156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FFFFFF"/>
                </a:solidFill>
                <a:latin typeface="Noto Serif"/>
                <a:ea typeface="Noto Serif"/>
                <a:cs typeface="Noto Serif"/>
                <a:sym typeface="Noto Serif"/>
              </a:rPr>
              <a:t>Challenges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20250" y="5576484"/>
            <a:ext cx="5243122" cy="132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57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The video didn’t have enough metadata (such as geolocation, kinetics data)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D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496602"/>
            <a:ext cx="5148956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>
                <a:solidFill>
                  <a:srgbClr val="F1F1F1"/>
                </a:solidFill>
                <a:latin typeface="Noto Serif"/>
                <a:ea typeface="Noto Serif"/>
                <a:cs typeface="Noto Serif"/>
                <a:sym typeface="Noto Serif"/>
              </a:rPr>
              <a:t>Risks &amp; ethics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147654" y="1621595"/>
            <a:ext cx="9260343" cy="7406105"/>
            <a:chOff x="0" y="0"/>
            <a:chExt cx="12347124" cy="987480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829811"/>
              <a:ext cx="12347124" cy="1201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7927" indent="-288963" lvl="1">
                <a:lnSpc>
                  <a:spcPts val="3747"/>
                </a:lnSpc>
                <a:buFont typeface="Arial"/>
                <a:buChar char="•"/>
              </a:pPr>
              <a:r>
                <a:rPr lang="en-US" sz="2676">
                  <a:solidFill>
                    <a:srgbClr val="F1F1F1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Possible identification of faces or other personal data.</a:t>
              </a:r>
            </a:p>
            <a:p>
              <a:pPr algn="l" marL="577927" indent="-288963" lvl="1">
                <a:lnSpc>
                  <a:spcPts val="3747"/>
                </a:lnSpc>
                <a:buFont typeface="Arial"/>
                <a:buChar char="•"/>
              </a:pPr>
              <a:r>
                <a:rPr lang="en-US" sz="2676">
                  <a:solidFill>
                    <a:srgbClr val="F1F1F1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Risk of video stream leakage or misuse of access.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12347124" cy="666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8"/>
                </a:lnSpc>
              </a:pPr>
              <a:r>
                <a:rPr lang="en-US" sz="3006">
                  <a:solidFill>
                    <a:srgbClr val="F1F1F1"/>
                  </a:solidFill>
                  <a:latin typeface="Noto Serif"/>
                  <a:ea typeface="Noto Serif"/>
                  <a:cs typeface="Noto Serif"/>
                  <a:sym typeface="Noto Serif"/>
                </a:rPr>
                <a:t>PRIVACY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129224"/>
              <a:ext cx="12347124" cy="1823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7925" indent="-288962" lvl="1">
                <a:lnSpc>
                  <a:spcPts val="3747"/>
                </a:lnSpc>
                <a:buFont typeface="Arial"/>
                <a:buChar char="•"/>
              </a:pPr>
              <a:r>
                <a:rPr lang="en-US" sz="2676">
                  <a:solidFill>
                    <a:srgbClr val="F1F1F1"/>
                  </a:solidFill>
                  <a:latin typeface="HK Grotesk"/>
                  <a:ea typeface="HK Grotesk"/>
                  <a:cs typeface="HK Grotesk"/>
                  <a:sym typeface="HK Grotesk"/>
                </a:rPr>
                <a:t>Biased datasets may cause the algorithm to unfairly detect ‘dangerous events’ more frequently or miss some in different circumstances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242263"/>
              <a:ext cx="12347124" cy="666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8"/>
                </a:lnSpc>
              </a:pPr>
              <a:r>
                <a:rPr lang="en-US" sz="3006">
                  <a:solidFill>
                    <a:srgbClr val="F1F1F1"/>
                  </a:solidFill>
                  <a:latin typeface="Noto Serif"/>
                  <a:ea typeface="Noto Serif"/>
                  <a:cs typeface="Noto Serif"/>
                  <a:sym typeface="Noto Serif"/>
                </a:rPr>
                <a:t>FAIRNESS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050937"/>
              <a:ext cx="12347124" cy="1823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7925" indent="-288962" lvl="1">
                <a:lnSpc>
                  <a:spcPts val="3747"/>
                </a:lnSpc>
                <a:buFont typeface="Arial"/>
                <a:buChar char="•"/>
              </a:pPr>
              <a:r>
                <a:rPr lang="en-US" sz="2676">
                  <a:solidFill>
                    <a:srgbClr val="F1F1F1"/>
                  </a:solidFill>
                  <a:latin typeface="HK Grotesk"/>
                  <a:ea typeface="HK Grotesk"/>
                  <a:cs typeface="HK Grotesk"/>
                  <a:sym typeface="HK Grotesk"/>
                </a:rPr>
                <a:t>False detection of a ‘dangerous’ situation may lead to unnecessary intervention or deployment of emergency services.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163975"/>
              <a:ext cx="12347124" cy="666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8"/>
                </a:lnSpc>
              </a:pPr>
              <a:r>
                <a:rPr lang="en-US" sz="3006">
                  <a:solidFill>
                    <a:srgbClr val="F1F1F1"/>
                  </a:solidFill>
                  <a:latin typeface="Noto Serif"/>
                  <a:ea typeface="Noto Serif"/>
                  <a:cs typeface="Noto Serif"/>
                  <a:sym typeface="Noto Serif"/>
                </a:rPr>
                <a:t>FALSE POSITIVES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085850"/>
            <a:ext cx="509289" cy="42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3199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D1C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398029"/>
            <a:ext cx="6065031" cy="1282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>
                <a:solidFill>
                  <a:srgbClr val="F1F1F1"/>
                </a:solidFill>
                <a:latin typeface="Noto Serif"/>
                <a:ea typeface="Noto Serif"/>
                <a:cs typeface="Noto Serif"/>
                <a:sym typeface="Noto Serif"/>
              </a:rPr>
              <a:t>Mitigation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85850"/>
            <a:ext cx="509289" cy="42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9"/>
              </a:lnSpc>
            </a:pPr>
            <a:r>
              <a:rPr lang="en-US" sz="3199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08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147654" y="1390698"/>
            <a:ext cx="9260343" cy="7867900"/>
            <a:chOff x="0" y="0"/>
            <a:chExt cx="12347124" cy="1049053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27620"/>
              <a:ext cx="12347124" cy="2446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7927" indent="-288963" lvl="1">
                <a:lnSpc>
                  <a:spcPts val="3747"/>
                </a:lnSpc>
                <a:buFont typeface="Arial"/>
                <a:buChar char="•"/>
              </a:pPr>
              <a:r>
                <a:rPr lang="en-US" sz="2676">
                  <a:solidFill>
                    <a:srgbClr val="F1F1F1"/>
                  </a:solidFill>
                  <a:latin typeface="HK Grotesk"/>
                  <a:ea typeface="HK Grotesk"/>
                  <a:cs typeface="HK Grotesk"/>
                  <a:sym typeface="HK Grotesk"/>
                </a:rPr>
                <a:t>Use of automatic face blurring or other de-identification methods.</a:t>
              </a:r>
            </a:p>
            <a:p>
              <a:pPr algn="l" marL="577927" indent="-288963" lvl="1">
                <a:lnSpc>
                  <a:spcPts val="3747"/>
                </a:lnSpc>
                <a:buFont typeface="Arial"/>
                <a:buChar char="•"/>
              </a:pPr>
              <a:r>
                <a:rPr lang="en-US" sz="2676">
                  <a:solidFill>
                    <a:srgbClr val="F1F1F1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Storing data only when an incident is confirmed, rather than continuously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2347124" cy="664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8"/>
                </a:lnSpc>
              </a:pPr>
              <a:r>
                <a:rPr lang="en-US" sz="3006">
                  <a:solidFill>
                    <a:srgbClr val="F1F1F1"/>
                  </a:solidFill>
                  <a:latin typeface="Noto Serif"/>
                  <a:ea typeface="Noto Serif"/>
                  <a:cs typeface="Noto Serif"/>
                  <a:sym typeface="Noto Serif"/>
                </a:rPr>
                <a:t>PRIVACY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369442"/>
              <a:ext cx="12347124" cy="1201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7925" indent="-288962" lvl="1">
                <a:lnSpc>
                  <a:spcPts val="3747"/>
                </a:lnSpc>
                <a:buFont typeface="Arial"/>
                <a:buChar char="•"/>
              </a:pPr>
              <a:r>
                <a:rPr lang="en-US" sz="2676">
                  <a:solidFill>
                    <a:srgbClr val="F1F1F1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Implementing a ‘human-in-the-loop’ procedure: critical decisions are not made fully automatically.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484671"/>
              <a:ext cx="12347124" cy="664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8"/>
                </a:lnSpc>
              </a:pPr>
              <a:r>
                <a:rPr lang="en-US" sz="3006">
                  <a:solidFill>
                    <a:srgbClr val="F1F1F1"/>
                  </a:solidFill>
                  <a:latin typeface="Noto Serif"/>
                  <a:ea typeface="Noto Serif"/>
                  <a:cs typeface="Noto Serif"/>
                  <a:sym typeface="Noto Serif"/>
                </a:rPr>
                <a:t>FAIRNESS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666663"/>
              <a:ext cx="12347124" cy="1823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7925" indent="-288962" lvl="1">
                <a:lnSpc>
                  <a:spcPts val="3747"/>
                </a:lnSpc>
                <a:buFont typeface="Arial"/>
                <a:buChar char="•"/>
              </a:pPr>
              <a:r>
                <a:rPr lang="en-US" sz="2676">
                  <a:solidFill>
                    <a:srgbClr val="F1F1F1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Adjusting optimal detection thresholds.</a:t>
              </a:r>
            </a:p>
            <a:p>
              <a:pPr algn="l" marL="577925" indent="-288962" lvl="1">
                <a:lnSpc>
                  <a:spcPts val="3747"/>
                </a:lnSpc>
                <a:buFont typeface="Arial"/>
                <a:buChar char="•"/>
              </a:pPr>
              <a:r>
                <a:rPr lang="en-US" sz="2676">
                  <a:solidFill>
                    <a:srgbClr val="F1F1F1"/>
                  </a:solidFill>
                  <a:latin typeface="HK Grotesk"/>
                  <a:ea typeface="HK Grotesk"/>
                  <a:cs typeface="HK Grotesk"/>
                  <a:sym typeface="HK Grotesk"/>
                </a:rPr>
                <a:t>Using a multistage verification process (automatic model first and then a human operator).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781893"/>
              <a:ext cx="12347124" cy="664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8"/>
                </a:lnSpc>
              </a:pPr>
              <a:r>
                <a:rPr lang="en-US" sz="3006">
                  <a:solidFill>
                    <a:srgbClr val="F1F1F1"/>
                  </a:solidFill>
                  <a:latin typeface="Noto Serif"/>
                  <a:ea typeface="Noto Serif"/>
                  <a:cs typeface="Noto Serif"/>
                  <a:sym typeface="Noto Serif"/>
                </a:rPr>
                <a:t>FALSE POSITIVES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A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364493" cy="10287000"/>
          </a:xfrm>
          <a:custGeom>
            <a:avLst/>
            <a:gdLst/>
            <a:ahLst/>
            <a:cxnLst/>
            <a:rect r="r" b="b" t="t" l="l"/>
            <a:pathLst>
              <a:path h="10287000" w="10364493">
                <a:moveTo>
                  <a:pt x="0" y="0"/>
                </a:moveTo>
                <a:lnTo>
                  <a:pt x="10364493" y="0"/>
                </a:lnTo>
                <a:lnTo>
                  <a:pt x="103644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l="0" t="-12579" r="0" b="-1257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83451" y="1028700"/>
            <a:ext cx="5775849" cy="7358949"/>
            <a:chOff x="0" y="0"/>
            <a:chExt cx="7701132" cy="981193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85725"/>
              <a:ext cx="7701132" cy="1009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439"/>
                </a:lnSpc>
              </a:pPr>
              <a:r>
                <a:rPr lang="en-US" b="true" sz="4599" i="true">
                  <a:solidFill>
                    <a:srgbClr val="F1F1F1"/>
                  </a:solidFill>
                  <a:latin typeface="Noto Serif Bold Italics"/>
                  <a:ea typeface="Noto Serif Bold Italics"/>
                  <a:cs typeface="Noto Serif Bold Italics"/>
                  <a:sym typeface="Noto Serif Bold Italics"/>
                </a:rPr>
                <a:t>Process &amp; pipeline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78758"/>
              <a:ext cx="7701132" cy="8033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79"/>
                </a:lnSpc>
              </a:pPr>
              <a:r>
                <a:rPr lang="en-US" sz="3199" b="true">
                  <a:solidFill>
                    <a:srgbClr val="F1F1F1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Video analysis</a:t>
              </a:r>
            </a:p>
            <a:p>
              <a:pPr algn="just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1F1F1"/>
                  </a:solidFill>
                  <a:latin typeface="HK Grotesk"/>
                  <a:ea typeface="HK Grotesk"/>
                  <a:cs typeface="HK Grotesk"/>
                  <a:sym typeface="HK Grotesk"/>
                </a:rPr>
                <a:t>uses Python script with multiple models and CV methods to detect the “dangerous” events</a:t>
              </a:r>
            </a:p>
            <a:p>
              <a:pPr algn="just">
                <a:lnSpc>
                  <a:spcPts val="3359"/>
                </a:lnSpc>
              </a:pPr>
            </a:p>
            <a:p>
              <a:pPr algn="just">
                <a:lnSpc>
                  <a:spcPts val="4479"/>
                </a:lnSpc>
              </a:pPr>
              <a:r>
                <a:rPr lang="en-US" sz="3199" b="true">
                  <a:solidFill>
                    <a:srgbClr val="F1F1F1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Frontend</a:t>
              </a:r>
            </a:p>
            <a:p>
              <a:pPr algn="just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1F1F1"/>
                  </a:solidFill>
                  <a:latin typeface="HK Grotesk"/>
                  <a:ea typeface="HK Grotesk"/>
                  <a:cs typeface="HK Grotesk"/>
                  <a:sym typeface="HK Grotesk"/>
                </a:rPr>
                <a:t>Based on </a:t>
              </a:r>
              <a:r>
                <a:rPr lang="en-US" sz="2400">
                  <a:solidFill>
                    <a:srgbClr val="F1F1F1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React TS</a:t>
              </a:r>
            </a:p>
            <a:p>
              <a:pPr algn="just">
                <a:lnSpc>
                  <a:spcPts val="3359"/>
                </a:lnSpc>
              </a:pPr>
            </a:p>
            <a:p>
              <a:pPr algn="just">
                <a:lnSpc>
                  <a:spcPts val="4479"/>
                </a:lnSpc>
              </a:pPr>
              <a:r>
                <a:rPr lang="en-US" sz="3199" b="true">
                  <a:solidFill>
                    <a:srgbClr val="F1F1F1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Backend</a:t>
              </a:r>
            </a:p>
            <a:p>
              <a:pPr algn="just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1F1F1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Python FastAPI server</a:t>
              </a:r>
            </a:p>
            <a:p>
              <a:pPr algn="just">
                <a:lnSpc>
                  <a:spcPts val="3359"/>
                </a:lnSpc>
              </a:pPr>
            </a:p>
            <a:p>
              <a:pPr algn="just">
                <a:lnSpc>
                  <a:spcPts val="4479"/>
                </a:lnSpc>
              </a:pPr>
              <a:r>
                <a:rPr lang="en-US" sz="3199" b="true">
                  <a:solidFill>
                    <a:srgbClr val="F1F1F1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App</a:t>
              </a:r>
            </a:p>
            <a:p>
              <a:pPr algn="just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1F1F1"/>
                  </a:solidFill>
                  <a:latin typeface="HK Grotesk"/>
                  <a:ea typeface="HK Grotesk"/>
                  <a:cs typeface="HK Grotesk"/>
                  <a:sym typeface="HK Grotesk"/>
                </a:rPr>
                <a:t>Fully dockerized, ready for deployment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750011" y="8829411"/>
            <a:ext cx="509289" cy="428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99"/>
              </a:lnSpc>
            </a:pPr>
            <a:r>
              <a:rPr lang="en-US" sz="3199">
                <a:solidFill>
                  <a:srgbClr val="F1F1F1"/>
                </a:solidFill>
                <a:latin typeface="HK Grotesk"/>
                <a:ea typeface="HK Grotesk"/>
                <a:cs typeface="HK Grotesk"/>
                <a:sym typeface="HK Grotesk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DAG5DGzagAs</dc:identifier>
  <dcterms:modified xsi:type="dcterms:W3CDTF">2011-08-01T06:04:30Z</dcterms:modified>
  <cp:revision>1</cp:revision>
  <dc:title>AI in Engineering</dc:title>
</cp:coreProperties>
</file>